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1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5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1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5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8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52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9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2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4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09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60E52DF2-6802-459B-AC2A-AF976DEB1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CE5C94-2717-49A8-8F82-1C0BF8A7C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0727" y="2386295"/>
            <a:ext cx="4412297" cy="3569150"/>
          </a:xfrm>
        </p:spPr>
        <p:txBody>
          <a:bodyPr anchor="b">
            <a:normAutofit fontScale="90000"/>
          </a:bodyPr>
          <a:lstStyle/>
          <a:p>
            <a:r>
              <a:rPr lang="ru-RU" sz="3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Коррупция </a:t>
            </a:r>
            <a:r>
              <a:rPr lang="ru-RU" sz="3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37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социальное </a:t>
            </a:r>
            <a:r>
              <a:rPr lang="ru-RU" sz="3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явление</a:t>
            </a:r>
            <a:br>
              <a:rPr lang="ru-RU" sz="3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Даманина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А.В. –</a:t>
            </a:r>
            <a:b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истории </a:t>
            </a:r>
            <a:r>
              <a:rPr lang="ru-RU" sz="16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обществознания</a:t>
            </a:r>
            <a:r>
              <a:rPr lang="ru-RU" sz="3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</a:t>
            </a:r>
            <a:endParaRPr lang="ru-RU" sz="22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6C8C333-20DE-470C-A2B0-733C9EC42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5300" y="1208146"/>
            <a:ext cx="3137031" cy="979680"/>
          </a:xfrm>
        </p:spPr>
        <p:txBody>
          <a:bodyPr anchor="t">
            <a:normAutofit/>
          </a:bodyPr>
          <a:lstStyle/>
          <a:p>
            <a:r>
              <a:rPr lang="ru-RU" sz="2400" b="1" dirty="0">
                <a:highlight>
                  <a:srgbClr val="00FFFF"/>
                </a:highlight>
              </a:rPr>
              <a:t>Классный час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3DB1DC-40F4-49C5-BAFA-21042EDE2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40"/>
          <a:stretch/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E2E603F-4A95-4FE8-BB06-211DFD75DB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12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AB9E59-1759-4D90-B49D-896E7E51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533400"/>
            <a:ext cx="10691265" cy="1759726"/>
          </a:xfrm>
        </p:spPr>
        <p:txBody>
          <a:bodyPr>
            <a:noAutofit/>
          </a:bodyPr>
          <a:lstStyle/>
          <a:p>
            <a:r>
              <a:rPr lang="ru-RU" sz="2400" b="1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юридической ответственности за совершение коррупционных действий.</a:t>
            </a:r>
            <a:r>
              <a:rPr lang="ru-RU" sz="2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группах со статьями УК РФ (170, 183,184, 204,285, 286, 290, 291, 304)</a:t>
            </a:r>
            <a:br>
              <a:rPr lang="ru-RU" sz="2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2857893-A575-4030-A107-3D8B09AD25F1}"/>
              </a:ext>
            </a:extLst>
          </p:cNvPr>
          <p:cNvSpPr txBox="1"/>
          <p:nvPr/>
        </p:nvSpPr>
        <p:spPr>
          <a:xfrm>
            <a:off x="700635" y="2274838"/>
            <a:ext cx="1079072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 тексте статей выделите и объясните опорные понятия: взятка, взяткодатель, вымогательство, подкуп, коммерческий подкуп, провокация взятки.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На основании текста конкретной статьи УК РФ,  своими словами кратко изложите суть действия или бездействия, за которые предусмотрены наказания.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 тексте конкретной статьи подчеркните субъекты (группы субъектов), в отношении которых предусмотрены наказания за определённые в законе действия или бездействия.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 каких сферах общественной жизни УК РФ фиксирует коррупцию, устанавливает наказания?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Проанализируйте и обобщите виды наказаний, которые предусмотрены в соответствующих статьях УК РФ за преступления, связанные с коррупцией. От каких признаков коррупционного преступления зависят размеры штрафов и сроки ограничений и лишения свободы?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1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860027-86A8-44E2-96EF-CD4B15A8B094}"/>
              </a:ext>
            </a:extLst>
          </p:cNvPr>
          <p:cNvSpPr txBox="1"/>
          <p:nvPr/>
        </p:nvSpPr>
        <p:spPr>
          <a:xfrm>
            <a:off x="1409700" y="1054100"/>
            <a:ext cx="96393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Когнитивная рефлексия.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Закончи предложения: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Коррупция в государстве неизбежно ведёт к …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Чтобы предотвратить распространение коррупции, необходимо…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Борьба с коррупцией  осуществляется посредством таких правовых механизмов, как…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Эмоциональная рефлексия: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Когда ты слышишь слово «коррупция» какие эмоции, чувства у тебя возникают…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80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459DB31-16A9-40EE-B68D-445CC6267DF2}"/>
              </a:ext>
            </a:extLst>
          </p:cNvPr>
          <p:cNvSpPr txBox="1"/>
          <p:nvPr/>
        </p:nvSpPr>
        <p:spPr>
          <a:xfrm>
            <a:off x="863600" y="800100"/>
            <a:ext cx="9804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Указе Президента РФ «О национальной стратегии противодействия коррупции и национальном плане противодействия коррупции на 2010/2011 годы» отмечено, что, несмотря на предпринимаемые государством и обществом меры, коррупция, по-прежнему, серьёзно затрудняет нормальное функционирование всех общественных механизмов. Она препятствует национальной экономике, вызывает в российском обществе серьёзную тревогу и недоверие к государственным институтам, создаёт негативный имидж России на международной арене и правомерно рассматривается как одна из угроз безопасности РФ. Это означает, что тема противодействия коррупции сегодня является одной из центральных в РФ и мировом сообществе в целом.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8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9043EDA-47CE-427F-8EE0-0FA4CBBD95DA}"/>
              </a:ext>
            </a:extLst>
          </p:cNvPr>
          <p:cNvSpPr txBox="1"/>
          <p:nvPr/>
        </p:nvSpPr>
        <p:spPr>
          <a:xfrm>
            <a:off x="914400" y="787400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коррупция?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63AA209-7063-4DA8-952D-0905530BB5D6}"/>
              </a:ext>
            </a:extLst>
          </p:cNvPr>
          <p:cNvSpPr txBox="1"/>
          <p:nvPr/>
        </p:nvSpPr>
        <p:spPr>
          <a:xfrm>
            <a:off x="647700" y="1943100"/>
            <a:ext cx="9398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в группах  со словарями (словарь иностранных слов, словарь Ожегова, словарь Даля, энциклопедический словарь, юридический словарь, политологический словарь).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A7D2D31-AC80-4ED7-93AB-225193511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3429000"/>
            <a:ext cx="4555671" cy="343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2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4AB7B36-7955-4F14-AD4F-DA3B8E1D1B79}"/>
              </a:ext>
            </a:extLst>
          </p:cNvPr>
          <p:cNvSpPr txBox="1"/>
          <p:nvPr/>
        </p:nvSpPr>
        <p:spPr>
          <a:xfrm>
            <a:off x="838200" y="850901"/>
            <a:ext cx="104013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Коррупция – это совокупность преступлений (подкуп, взятка), состоящих в использовании должностными лицами прав, связанных с их служебной деятельностью, в целях личного обогащения в ущерб интересам государства и общества </a:t>
            </a:r>
            <a:r>
              <a:rPr lang="ru-RU" sz="2800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(школьный юридический словарь);</a:t>
            </a:r>
            <a:endParaRPr lang="ru-RU" sz="2800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Коррупция – преступление, заключавшееся в прямом использовании должностных лиц прав, связанных с его должностью в целях личного обогащения </a:t>
            </a:r>
            <a:r>
              <a:rPr lang="ru-RU" sz="2800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(энциклопедический словарь)</a:t>
            </a:r>
            <a:endParaRPr lang="ru-RU" sz="2800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7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E2C53AD-988D-4B5F-899E-724994E173A6}"/>
              </a:ext>
            </a:extLst>
          </p:cNvPr>
          <p:cNvSpPr txBox="1"/>
          <p:nvPr/>
        </p:nvSpPr>
        <p:spPr>
          <a:xfrm>
            <a:off x="914400" y="939800"/>
            <a:ext cx="10160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Коррупция – это подкуп чиновников и общественно-политических деятелей, взяточничество за законное и незаконное предоставление благ и преимуществ, протекционизм – выдвижение работников по признакам родства, землячества, личной преданности и приятельских отношений </a:t>
            </a:r>
            <a:r>
              <a:rPr lang="ru-RU" sz="2800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(политологический словарь);</a:t>
            </a:r>
            <a:endParaRPr lang="ru-RU" sz="2800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Коррупция – это подкуп взятками, продажность должностных лиц, политических деятелей </a:t>
            </a:r>
            <a:r>
              <a:rPr lang="ru-RU" sz="2800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(словарь Ожегова);</a:t>
            </a:r>
            <a:endParaRPr lang="ru-RU" sz="2800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7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B7BA419-2229-47B3-9CE1-A663783194EC}"/>
              </a:ext>
            </a:extLst>
          </p:cNvPr>
          <p:cNvSpPr txBox="1"/>
          <p:nvPr/>
        </p:nvSpPr>
        <p:spPr>
          <a:xfrm>
            <a:off x="736600" y="850900"/>
            <a:ext cx="104267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а) мздоимство – взимание приносов, подкупы, взяточничество;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мздоимец – продажная душа, берёт взятки, поборы;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 взяточничество – вымогать дары, взятки;(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г) взятки – приношения, плата или подарок должностному лицу во избежание стеснений или подкуп его на незаконное дело. </a:t>
            </a:r>
            <a:r>
              <a:rPr lang="ru-RU" sz="2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Словарь Даля)</a:t>
            </a:r>
            <a:endParaRPr lang="ru-RU" sz="2800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Коррупция – имеет латинские корни и означает «подкуп кого-либо деньгами или иными материальными выгодами».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Словарь иностранных слов:</a:t>
            </a:r>
            <a:endParaRPr lang="ru-RU" sz="2800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7DABD8C-1FF9-499B-8E55-0DB2A9E72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655" y="4379910"/>
            <a:ext cx="3321731" cy="232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4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B130C08-5F8B-436A-AA16-C37D25CA4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коррупции из закона </a:t>
            </a:r>
            <a:br>
              <a:rPr lang="ru-RU" sz="2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i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«О противодействии коррупции»</a:t>
            </a:r>
            <a:r>
              <a:rPr lang="ru-RU" sz="2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2008 г.</a:t>
            </a:r>
            <a:endParaRPr lang="ru-RU" sz="2800" dirty="0">
              <a:highlight>
                <a:srgbClr val="00FFFF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F0FF6C-826A-4E1A-BECF-3C6E45F29757}"/>
              </a:ext>
            </a:extLst>
          </p:cNvPr>
          <p:cNvSpPr txBox="1"/>
          <p:nvPr/>
        </p:nvSpPr>
        <p:spPr>
          <a:xfrm>
            <a:off x="700635" y="2293125"/>
            <a:ext cx="103864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Коррупция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злоупотребление служебным положением, дача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третьих лиц, либо незаконное предоставление такой выгоды указанному лицу другими физическими лицами».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744570A-8EDD-4D0B-B8B8-46B4F81AD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126" y="1"/>
            <a:ext cx="2943104" cy="229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267483-B8B9-4ADF-BA47-A5898D7A6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highlight>
                  <a:srgbClr val="00FFFF"/>
                </a:highlight>
              </a:rPr>
              <a:t>Характерные черты коррупции</a:t>
            </a:r>
            <a:endParaRPr lang="ru-RU" b="1" dirty="0">
              <a:highlight>
                <a:srgbClr val="00FFFF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FEBFC0-9039-4584-A73D-A31D1913D7A7}"/>
              </a:ext>
            </a:extLst>
          </p:cNvPr>
          <p:cNvSpPr txBox="1"/>
          <p:nvPr/>
        </p:nvSpPr>
        <p:spPr>
          <a:xfrm>
            <a:off x="700635" y="1879600"/>
            <a:ext cx="901486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противоправность;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двусторонний сговор о противоправных действиях;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наличие фактов сговора, продажности и связанных с ним злоупотреблений;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скрытость корыстных целей участников;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стремление получить незаконные выгоды и преимущества.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9D49946-2F72-4AB5-A881-581D143D1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975" y="4522107"/>
            <a:ext cx="3503839" cy="23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2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8">
            <a:extLst>
              <a:ext uri="{FF2B5EF4-FFF2-40B4-BE49-F238E27FC236}">
                <a16:creationId xmlns="" xmlns:a16="http://schemas.microsoft.com/office/drawing/2014/main" id="{F64F9B95-9045-48D2-B9F3-2927E98F54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0">
            <a:extLst>
              <a:ext uri="{FF2B5EF4-FFF2-40B4-BE49-F238E27FC236}">
                <a16:creationId xmlns="" xmlns:a16="http://schemas.microsoft.com/office/drawing/2014/main" id="{085AA86F-6A4D-4BCB-A045-D992CDC295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2">
            <a:extLst>
              <a:ext uri="{FF2B5EF4-FFF2-40B4-BE49-F238E27FC236}">
                <a16:creationId xmlns="" xmlns:a16="http://schemas.microsoft.com/office/drawing/2014/main" id="{33E93247-6229-44AB-A550-739E971E6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311CB9-35F2-458F-8C94-15FD5695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435" y="132577"/>
            <a:ext cx="10872665" cy="7057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highlight>
                  <a:srgbClr val="00FFFF"/>
                </a:highlight>
              </a:rPr>
              <a:t>Последствия коррупции</a:t>
            </a:r>
            <a:endParaRPr lang="en-US" b="1" dirty="0">
              <a:highlight>
                <a:srgbClr val="00FFFF"/>
              </a:highlight>
            </a:endParaRPr>
          </a:p>
        </p:txBody>
      </p:sp>
      <p:cxnSp>
        <p:nvCxnSpPr>
          <p:cNvPr id="20" name="Straight Connector 14">
            <a:extLst>
              <a:ext uri="{FF2B5EF4-FFF2-40B4-BE49-F238E27FC236}">
                <a16:creationId xmlns="" xmlns:a16="http://schemas.microsoft.com/office/drawing/2014/main" id="{EE2E603F-4A95-4FE8-BB06-211DFD75DB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C5FC7EFB-684C-4F29-A32D-63CF56B42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26607"/>
              </p:ext>
            </p:extLst>
          </p:nvPr>
        </p:nvGraphicFramePr>
        <p:xfrm>
          <a:off x="0" y="838357"/>
          <a:ext cx="12192001" cy="58870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213194">
                  <a:extLst>
                    <a:ext uri="{9D8B030D-6E8A-4147-A177-3AD203B41FA5}">
                      <a16:colId xmlns="" xmlns:a16="http://schemas.microsoft.com/office/drawing/2014/main" val="61493562"/>
                    </a:ext>
                  </a:extLst>
                </a:gridCol>
                <a:gridCol w="4247294">
                  <a:extLst>
                    <a:ext uri="{9D8B030D-6E8A-4147-A177-3AD203B41FA5}">
                      <a16:colId xmlns="" xmlns:a16="http://schemas.microsoft.com/office/drawing/2014/main" val="3785712906"/>
                    </a:ext>
                  </a:extLst>
                </a:gridCol>
                <a:gridCol w="3731513">
                  <a:extLst>
                    <a:ext uri="{9D8B030D-6E8A-4147-A177-3AD203B41FA5}">
                      <a16:colId xmlns="" xmlns:a16="http://schemas.microsoft.com/office/drawing/2014/main" val="830661794"/>
                    </a:ext>
                  </a:extLst>
                </a:gridCol>
              </a:tblGrid>
              <a:tr h="280336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Экономические последствия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Социальные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Политические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extLst>
                  <a:ext uri="{0D108BD9-81ED-4DB2-BD59-A6C34878D82A}">
                    <a16:rowId xmlns="" xmlns:a16="http://schemas.microsoft.com/office/drawing/2014/main" val="2245935788"/>
                  </a:ext>
                </a:extLst>
              </a:tr>
              <a:tr h="1121345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1. Уменьшаются налоговые поступления в бюджет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1. Отвлекаются колоссальные средства от целей общественного развития, уменьшаются возможности решать социальные проблемы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1. Уменьшается доверие к власти, растёт её отчуждение от общества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extLst>
                  <a:ext uri="{0D108BD9-81ED-4DB2-BD59-A6C34878D82A}">
                    <a16:rowId xmlns="" xmlns:a16="http://schemas.microsoft.com/office/drawing/2014/main" val="1398521637"/>
                  </a:ext>
                </a:extLst>
              </a:tr>
              <a:tr h="1682017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2. Снижается эффективность рынка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2. Увеличивается имущественное неравенство за счёт несправедливого распределения в пользу узких олигархических групп, растёт бедность, усиливается социальная напряжённость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2. Падает престиж страны на международной арене, растёт угроза её экономической и политической изоляции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extLst>
                  <a:ext uri="{0D108BD9-81ED-4DB2-BD59-A6C34878D82A}">
                    <a16:rowId xmlns="" xmlns:a16="http://schemas.microsoft.com/office/drawing/2014/main" val="940410322"/>
                  </a:ext>
                </a:extLst>
              </a:tr>
              <a:tr h="1121345"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3. Неэффективно используются бюджетные средства, увеличивается бюджетный дефицит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4. Укрепляется организованная преступность в силу коррумпированности правоохранительных органов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3. Возникает угроза разложения демократических институтов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extLst>
                  <a:ext uri="{0D108BD9-81ED-4DB2-BD59-A6C34878D82A}">
                    <a16:rowId xmlns="" xmlns:a16="http://schemas.microsoft.com/office/drawing/2014/main" val="2372462024"/>
                  </a:ext>
                </a:extLst>
              </a:tr>
              <a:tr h="560672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4. Повышаются цены, страдают потребители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extLst>
                  <a:ext uri="{0D108BD9-81ED-4DB2-BD59-A6C34878D82A}">
                    <a16:rowId xmlns="" xmlns:a16="http://schemas.microsoft.com/office/drawing/2014/main" val="1775773059"/>
                  </a:ext>
                </a:extLst>
              </a:tr>
              <a:tr h="1121345"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5. Теряется доверие производителя и потребителя к способности власти устанавливать и соблюдать правила рыночной экономики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7" marR="57277" marT="0" marB="0"/>
                </a:tc>
                <a:extLst>
                  <a:ext uri="{0D108BD9-81ED-4DB2-BD59-A6C34878D82A}">
                    <a16:rowId xmlns="" xmlns:a16="http://schemas.microsoft.com/office/drawing/2014/main" val="3046115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122468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41242B"/>
      </a:dk2>
      <a:lt2>
        <a:srgbClr val="E2E8E2"/>
      </a:lt2>
      <a:accent1>
        <a:srgbClr val="E76EEE"/>
      </a:accent1>
      <a:accent2>
        <a:srgbClr val="EB4EB2"/>
      </a:accent2>
      <a:accent3>
        <a:srgbClr val="EE6E8B"/>
      </a:accent3>
      <a:accent4>
        <a:srgbClr val="EB6C4E"/>
      </a:accent4>
      <a:accent5>
        <a:srgbClr val="D99428"/>
      </a:accent5>
      <a:accent6>
        <a:srgbClr val="A6A938"/>
      </a:accent6>
      <a:hlink>
        <a:srgbClr val="598E56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769</Words>
  <Application>Microsoft Office PowerPoint</Application>
  <PresentationFormat>Произвольный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ChronicleVTI</vt:lpstr>
      <vt:lpstr>Коррупция  как социальное явление  Даманина А.В. – Учитель истории и обществознания 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определение коррупции из закона  «О противодействии коррупции» 2008 г.</vt:lpstr>
      <vt:lpstr>Характерные черты коррупции</vt:lpstr>
      <vt:lpstr>Последствия коррупции</vt:lpstr>
      <vt:lpstr>Виды юридической ответственности за совершение коррупционных действий. Работа в группах со статьями УК РФ (170, 183,184, 204,285, 286, 290, 291, 304)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 как социальное явление.</dc:title>
  <dc:creator>Руслан Даманин</dc:creator>
  <cp:lastModifiedBy>Вагина Наталья Владимировна</cp:lastModifiedBy>
  <cp:revision>7</cp:revision>
  <dcterms:created xsi:type="dcterms:W3CDTF">2021-02-10T16:15:34Z</dcterms:created>
  <dcterms:modified xsi:type="dcterms:W3CDTF">2021-02-11T12:39:54Z</dcterms:modified>
</cp:coreProperties>
</file>